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sldIdLst>
    <p:sldId id="286" r:id="rId2"/>
    <p:sldId id="268" r:id="rId3"/>
    <p:sldId id="339" r:id="rId4"/>
    <p:sldId id="340" r:id="rId5"/>
    <p:sldId id="293" r:id="rId6"/>
    <p:sldId id="270" r:id="rId7"/>
    <p:sldId id="312" r:id="rId8"/>
    <p:sldId id="313" r:id="rId9"/>
    <p:sldId id="314" r:id="rId10"/>
    <p:sldId id="337" r:id="rId11"/>
    <p:sldId id="323" r:id="rId12"/>
    <p:sldId id="324" r:id="rId13"/>
    <p:sldId id="325" r:id="rId14"/>
    <p:sldId id="326" r:id="rId15"/>
    <p:sldId id="327" r:id="rId16"/>
    <p:sldId id="328" r:id="rId17"/>
    <p:sldId id="316" r:id="rId18"/>
    <p:sldId id="317" r:id="rId19"/>
    <p:sldId id="318" r:id="rId20"/>
    <p:sldId id="332" r:id="rId21"/>
    <p:sldId id="333" r:id="rId22"/>
    <p:sldId id="334" r:id="rId23"/>
    <p:sldId id="335" r:id="rId24"/>
    <p:sldId id="319" r:id="rId25"/>
    <p:sldId id="320" r:id="rId26"/>
    <p:sldId id="321" r:id="rId27"/>
    <p:sldId id="271" r:id="rId28"/>
    <p:sldId id="272" r:id="rId29"/>
    <p:sldId id="294" r:id="rId30"/>
    <p:sldId id="295" r:id="rId31"/>
    <p:sldId id="296" r:id="rId32"/>
    <p:sldId id="297" r:id="rId33"/>
    <p:sldId id="298" r:id="rId34"/>
    <p:sldId id="300" r:id="rId35"/>
    <p:sldId id="304" r:id="rId36"/>
    <p:sldId id="305" r:id="rId37"/>
    <p:sldId id="306" r:id="rId38"/>
    <p:sldId id="336" r:id="rId39"/>
    <p:sldId id="307" r:id="rId40"/>
    <p:sldId id="308" r:id="rId41"/>
    <p:sldId id="309" r:id="rId42"/>
    <p:sldId id="303" r:id="rId43"/>
    <p:sldId id="302" r:id="rId44"/>
    <p:sldId id="301" r:id="rId45"/>
    <p:sldId id="331" r:id="rId46"/>
    <p:sldId id="329" r:id="rId47"/>
    <p:sldId id="330" r:id="rId48"/>
    <p:sldId id="284" r:id="rId4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9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FA1575-D460-45BB-BBE1-7CD1B953AC1E}" type="datetimeFigureOut">
              <a:rPr lang="ru-RU" smtClean="0"/>
              <a:pPr/>
              <a:t>09.01.2025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776691-0108-4DCD-ACBA-8BF81BEF4E3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rmAutofit fontScale="90000"/>
          </a:bodyPr>
          <a:lstStyle/>
          <a:p>
            <a:br>
              <a:rPr lang="ru-RU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b="1" dirty="0">
              <a:solidFill>
                <a:srgbClr val="FF0000"/>
              </a:solidFill>
              <a:latin typeface="Times New Roman" pitchFamily="18" charset="0"/>
              <a:ea typeface="Segoe UI Black" pitchFamily="34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b="1" dirty="0">
                <a:solidFill>
                  <a:srgbClr val="7030A0"/>
                </a:solidFill>
              </a:rPr>
              <a:t>Лекция 4. </a:t>
            </a:r>
          </a:p>
          <a:p>
            <a:pPr algn="ctr">
              <a:buNone/>
            </a:pPr>
            <a:r>
              <a:rPr lang="kk-KZ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Көру мүшелерінің ауруларының алдын алуда, диагностикалауда және емдеуде дәлелді медицина және биомедициналық ақпаратты өңдеу әдістері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Дарменов Оралбай </a:t>
            </a:r>
            <a:r>
              <a:rPr lang="ru-RU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Кенжебаевич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>
              <a:buNone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доктор медицинских наук, профессор, </a:t>
            </a:r>
          </a:p>
          <a:p>
            <a:pPr algn="ctr">
              <a:buNone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хирург высшей категории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Органы чувств. Строение глаза. Близорукость и дальнозоркость –  онлайн-тренажер для подготовки к ЕНТ, итоговой аттестации и ВОУД">
            <a:extLst>
              <a:ext uri="{FF2B5EF4-FFF2-40B4-BE49-F238E27FC236}">
                <a16:creationId xmlns:a16="http://schemas.microsoft.com/office/drawing/2014/main" id="{E206B28B-7CB0-4724-97F8-2FFE887880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6792"/>
            <a:ext cx="9143999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55119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7030A0"/>
                </a:solidFill>
              </a:rPr>
              <a:t>Набор офтальмологических пробных очковых линз</a:t>
            </a:r>
          </a:p>
        </p:txBody>
      </p:sp>
      <p:sp>
        <p:nvSpPr>
          <p:cNvPr id="41986" name="AutoShape 2" descr="Картинки по запросу &quot;наборы пробы очковых линз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988" name="AutoShape 4" descr="Картинки по запросу &quot;наборы пробы очковых линз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990" name="Picture 6" descr="Картинки по запросу &quot;наборы пробы очковых линз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571612"/>
            <a:ext cx="8286728" cy="49603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>
                <a:solidFill>
                  <a:srgbClr val="7030A0"/>
                </a:solidFill>
              </a:rPr>
              <a:t>Көру қабілетін аны</a:t>
            </a:r>
            <a:r>
              <a:rPr lang="kk-KZ" b="1" dirty="0">
                <a:solidFill>
                  <a:srgbClr val="7030A0"/>
                </a:solidFill>
              </a:rPr>
              <a:t>қтайтын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проекторлар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1026" name="Picture 2" descr="http://medbuy.ru/Data/Sites/1/med/Products/Thumbnails/medizs-smart-cp-11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928802"/>
            <a:ext cx="1428750" cy="1066801"/>
          </a:xfrm>
          <a:prstGeom prst="rect">
            <a:avLst/>
          </a:prstGeom>
          <a:noFill/>
        </p:spPr>
      </p:pic>
      <p:pic>
        <p:nvPicPr>
          <p:cNvPr id="1028" name="Picture 4" descr="http://medbuy.ru/Data/Sites/1/med/Products/Thumbnails/avtomaticheskij-proektor-ar250-reichert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12" y="2000240"/>
            <a:ext cx="1428750" cy="1209676"/>
          </a:xfrm>
          <a:prstGeom prst="rect">
            <a:avLst/>
          </a:prstGeom>
          <a:noFill/>
        </p:spPr>
      </p:pic>
      <p:pic>
        <p:nvPicPr>
          <p:cNvPr id="1030" name="Picture 6" descr="http://medbuy.ru/Data/Sites/1/med/Products/Thumbnails/cifrovoj-proektor-znakov-clearchart-reichert-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1857364"/>
            <a:ext cx="1428750" cy="1428750"/>
          </a:xfrm>
          <a:prstGeom prst="rect">
            <a:avLst/>
          </a:prstGeom>
          <a:noFill/>
        </p:spPr>
      </p:pic>
      <p:pic>
        <p:nvPicPr>
          <p:cNvPr id="1032" name="Picture 8" descr="http://medbuy.ru/Data/Sites/1/med/Products/Thumbnails/sciencetera-tscp-700-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43702" y="1928802"/>
            <a:ext cx="1428750" cy="1143001"/>
          </a:xfrm>
          <a:prstGeom prst="rect">
            <a:avLst/>
          </a:prstGeom>
          <a:noFill/>
        </p:spPr>
      </p:pic>
      <p:pic>
        <p:nvPicPr>
          <p:cNvPr id="1034" name="Picture 10" descr="http://medbuy.ru/Data/Sites/1/med/Products/Thumbnails/ekrannyj-proektor-znakov-cdc-4000-huvitz-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42976" y="3786190"/>
            <a:ext cx="1247775" cy="1428750"/>
          </a:xfrm>
          <a:prstGeom prst="rect">
            <a:avLst/>
          </a:prstGeom>
          <a:noFill/>
        </p:spPr>
      </p:pic>
      <p:pic>
        <p:nvPicPr>
          <p:cNvPr id="1036" name="Picture 12" descr="http://medbuy.ru/Data/Sites/1/med/Products/Thumbnails/ekrannyj-proektor-znakov-plc-7000-potec-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00364" y="3643314"/>
            <a:ext cx="1428750" cy="1428750"/>
          </a:xfrm>
          <a:prstGeom prst="rect">
            <a:avLst/>
          </a:prstGeom>
          <a:noFill/>
        </p:spPr>
      </p:pic>
      <p:pic>
        <p:nvPicPr>
          <p:cNvPr id="1038" name="Picture 14" descr="http://medbuy.ru/Data/Sites/1/med/Products/Thumbnails/ekrannyj-proektor-znakov-tcp-2000-tomey-1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000628" y="3643314"/>
            <a:ext cx="1428750" cy="1190625"/>
          </a:xfrm>
          <a:prstGeom prst="rect">
            <a:avLst/>
          </a:prstGeom>
          <a:noFill/>
        </p:spPr>
      </p:pic>
      <p:pic>
        <p:nvPicPr>
          <p:cNvPr id="1040" name="Picture 16" descr="http://medbuy.ru/Data/Sites/1/med/Products/Thumbnails/huvitz-hdc-9000-1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643702" y="3714752"/>
            <a:ext cx="1428750" cy="12573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k-KZ" b="1" dirty="0">
                <a:solidFill>
                  <a:srgbClr val="0070C0"/>
                </a:solidFill>
              </a:rPr>
              <a:t>Көздің қысымын анықтайтын құралғылар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48130" name="AutoShape 2" descr="Картинки по запросу &quot;оборудование для измерения внутриглазного давления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8132" name="AutoShape 4" descr="Картинки по запросу &quot;оборудование для измерения внутриглазного давления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8134" name="Picture 6" descr="Картинки по запросу &quot;оборудование для измерения внутриглазного давления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1714488"/>
            <a:ext cx="9144001" cy="51435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k-KZ" b="1" dirty="0">
                <a:solidFill>
                  <a:srgbClr val="00B0F0"/>
                </a:solidFill>
              </a:rPr>
              <a:t>Көздің қысымын анықтайтын құралғылар</a:t>
            </a:r>
            <a:endParaRPr lang="ru-RU" b="1" dirty="0">
              <a:solidFill>
                <a:srgbClr val="00B0F0"/>
              </a:solidFill>
            </a:endParaRPr>
          </a:p>
        </p:txBody>
      </p:sp>
      <p:sp>
        <p:nvSpPr>
          <p:cNvPr id="48130" name="AutoShape 2" descr="Картинки по запросу &quot;оборудование для измерения внутриглазного давления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8132" name="AutoShape 4" descr="Картинки по запросу &quot;оборудование для измерения внутриглазного давления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02" name="Picture 2" descr="Картинки по запросу &quot;оборудование для измерения внутриглазного давления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71612"/>
            <a:ext cx="9144000" cy="52863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k-KZ" b="1" dirty="0">
                <a:solidFill>
                  <a:srgbClr val="00B0F0"/>
                </a:solidFill>
              </a:rPr>
              <a:t>Көздің қысымын анықтайтын құралғылар</a:t>
            </a:r>
            <a:endParaRPr lang="ru-RU" b="1" dirty="0">
              <a:solidFill>
                <a:srgbClr val="00B0F0"/>
              </a:solidFill>
            </a:endParaRPr>
          </a:p>
        </p:txBody>
      </p:sp>
      <p:sp>
        <p:nvSpPr>
          <p:cNvPr id="48130" name="AutoShape 2" descr="Картинки по запросу &quot;оборудование для измерения внутриглазного давления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8132" name="AutoShape 4" descr="Картинки по запросу &quot;оборудование для измерения внутриглазного давления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2226" name="Picture 2" descr="Картинки по запросу &quot;оборудование для измерения внутриглазного давления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85926"/>
            <a:ext cx="9144000" cy="50720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kk-KZ" sz="3600" b="1" dirty="0">
                <a:solidFill>
                  <a:srgbClr val="00B0F0"/>
                </a:solidFill>
              </a:rPr>
              <a:t>Көздің қысымын анықтайтын құралғылар</a:t>
            </a:r>
            <a:endParaRPr lang="ru-RU" sz="3600" b="1" dirty="0">
              <a:solidFill>
                <a:srgbClr val="00B0F0"/>
              </a:solidFill>
            </a:endParaRPr>
          </a:p>
        </p:txBody>
      </p:sp>
      <p:sp>
        <p:nvSpPr>
          <p:cNvPr id="48130" name="AutoShape 2" descr="Картинки по запросу &quot;оборудование для измерения внутриглазного давления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8132" name="AutoShape 4" descr="Картинки по запросу &quot;оборудование для измерения внутриглазного давления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3250" name="Picture 2" descr="Картинки по запросу &quot;оборудование для измерения внутриглазного давления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14488"/>
            <a:ext cx="9144000" cy="5143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err="1">
                <a:solidFill>
                  <a:srgbClr val="7030A0"/>
                </a:solidFill>
              </a:rPr>
              <a:t>Диоптриметр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41986" name="AutoShape 2" descr="Картинки по запросу &quot;наборы пробы очковых линз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988" name="AutoShape 4" descr="Картинки по запросу &quot;наборы пробы очковых линз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3010" name="Picture 2" descr="Картинки по запросу &quot;диоптриметр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1428736"/>
            <a:ext cx="4762500" cy="4762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err="1">
                <a:solidFill>
                  <a:srgbClr val="7030A0"/>
                </a:solidFill>
              </a:rPr>
              <a:t>Авторефрактометры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41986" name="AutoShape 2" descr="Картинки по запросу &quot;наборы пробы очковых линз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988" name="AutoShape 4" descr="Картинки по запросу &quot;наборы пробы очковых линз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4034" name="Picture 2" descr="Картинки по запросу &quot;Авторефрактометры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857364"/>
            <a:ext cx="8501122" cy="3571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err="1">
                <a:solidFill>
                  <a:srgbClr val="7030A0"/>
                </a:solidFill>
              </a:rPr>
              <a:t>Саңылау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шамдары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41986" name="AutoShape 2" descr="Картинки по запросу &quot;наборы пробы очковых линз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988" name="AutoShape 4" descr="Картинки по запросу &quot;наборы пробы очковых линз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5058" name="AutoShape 2" descr="Картинки по запросу &quot;щелевые лампы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5060" name="AutoShape 4" descr="Картинки по запросу &quot;щелевые лампы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5062" name="Picture 6" descr="Картинки по запросу &quot;щелевые лампы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14422"/>
            <a:ext cx="9144000" cy="5643578"/>
          </a:xfrm>
          <a:prstGeom prst="rect">
            <a:avLst/>
          </a:prstGeom>
          <a:noFill/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524F514-6F5A-4079-A68C-29F9385B18C2}"/>
              </a:ext>
            </a:extLst>
          </p:cNvPr>
          <p:cNvSpPr/>
          <p:nvPr/>
        </p:nvSpPr>
        <p:spPr>
          <a:xfrm>
            <a:off x="2981821" y="3244334"/>
            <a:ext cx="31803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7030A0"/>
                </a:solidFill>
              </a:rPr>
              <a:t>Тонометр </a:t>
            </a:r>
            <a:r>
              <a:rPr lang="ru-RU" b="1" dirty="0" err="1">
                <a:solidFill>
                  <a:srgbClr val="7030A0"/>
                </a:solidFill>
              </a:rPr>
              <a:t>офтальмологиялы</a:t>
            </a:r>
            <a:r>
              <a:rPr lang="kk-KZ" b="1" dirty="0">
                <a:solidFill>
                  <a:srgbClr val="7030A0"/>
                </a:solidFill>
              </a:rPr>
              <a:t>қ</a:t>
            </a:r>
            <a:endParaRPr lang="ru-K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400" dirty="0">
              <a:latin typeface="Palatino Linotype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001156" cy="7325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Көру дегеніміз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sz="2400" b="1" dirty="0">
                <a:solidFill>
                  <a:srgbClr val="002060"/>
                </a:solidFill>
              </a:rPr>
              <a:t>      </a:t>
            </a:r>
            <a:r>
              <a:rPr lang="kk-KZ" sz="2400" b="1" dirty="0">
                <a:solidFill>
                  <a:srgbClr val="0070C0"/>
                </a:solidFill>
              </a:rPr>
              <a:t>Тірі жанның көзден гөрі сенімді және сенімді көмекшісі болмайды.</a:t>
            </a:r>
            <a:endParaRPr lang="en-US" sz="2400" b="1" dirty="0">
              <a:solidFill>
                <a:srgbClr val="0070C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b="1" dirty="0">
                <a:solidFill>
                  <a:srgbClr val="0070C0"/>
                </a:solidFill>
              </a:rPr>
              <a:t>       </a:t>
            </a:r>
            <a:r>
              <a:rPr lang="kk-KZ" sz="2400" b="1" dirty="0">
                <a:solidFill>
                  <a:srgbClr val="0070C0"/>
                </a:solidFill>
              </a:rPr>
              <a:t>Көру - бұл заттардың өлшемін, пішіні мен түсін, сондай-ақ олардың салыстырмалы позициясы мен олардың арасындағы қашықтықты қабылдаудың физиологиялық процесі. </a:t>
            </a:r>
            <a:r>
              <a:rPr lang="en-US" sz="2400" b="1" dirty="0">
                <a:solidFill>
                  <a:srgbClr val="0070C0"/>
                </a:solidFill>
              </a:rPr>
              <a:t>    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>
                <a:solidFill>
                  <a:srgbClr val="0070C0"/>
                </a:solidFill>
              </a:rPr>
              <a:t>       </a:t>
            </a:r>
            <a:r>
              <a:rPr lang="kk-KZ" sz="2400" b="1" dirty="0">
                <a:solidFill>
                  <a:srgbClr val="0070C0"/>
                </a:solidFill>
              </a:rPr>
              <a:t>Ол барлық рецепторлардың ми қыртысына өтетін ақпараттың 80% -дан астамын қамтамасыз етеді. </a:t>
            </a:r>
            <a:endParaRPr lang="en-US" sz="2400" b="1" dirty="0">
              <a:solidFill>
                <a:srgbClr val="0070C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b="1" dirty="0">
                <a:solidFill>
                  <a:srgbClr val="0070C0"/>
                </a:solidFill>
              </a:rPr>
              <a:t>       </a:t>
            </a:r>
            <a:r>
              <a:rPr lang="kk-KZ" sz="2400" b="1" dirty="0">
                <a:solidFill>
                  <a:srgbClr val="0070C0"/>
                </a:solidFill>
              </a:rPr>
              <a:t>Ол көптеген түстерді ажыратады, екінші көздің көмегімен ол заттардың кеңістіктегі орнын, оның көлемі мен конфигурациясын бағалай алады. </a:t>
            </a:r>
          </a:p>
          <a:p>
            <a:pPr>
              <a:buFont typeface="Arial" pitchFamily="34" charset="0"/>
              <a:buChar char="•"/>
            </a:pPr>
            <a:r>
              <a:rPr lang="kk-KZ" sz="2400" b="1" dirty="0">
                <a:solidFill>
                  <a:srgbClr val="0070C0"/>
                </a:solidFill>
              </a:rPr>
              <a:t>       Бұл керемет қасиеттердің бәрі ми қыртысында орналасқан кортикальды бөлімде.      </a:t>
            </a:r>
          </a:p>
          <a:p>
            <a:pPr>
              <a:buFont typeface="Arial" pitchFamily="34" charset="0"/>
              <a:buChar char="•"/>
            </a:pPr>
            <a:r>
              <a:rPr lang="kk-KZ" sz="2400" b="1" dirty="0">
                <a:solidFill>
                  <a:srgbClr val="0070C0"/>
                </a:solidFill>
              </a:rPr>
              <a:t>       Көздер - «жан айнасы» деп аталады. </a:t>
            </a:r>
          </a:p>
          <a:p>
            <a:pPr>
              <a:buFont typeface="Arial" pitchFamily="34" charset="0"/>
              <a:buChar char="•"/>
            </a:pPr>
            <a:r>
              <a:rPr lang="kk-KZ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kk-KZ" sz="2400" b="1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Бұл дұшпан, дос және қоршаған ортаны толықтай ажырата білу. </a:t>
            </a:r>
            <a:endParaRPr lang="en-US" sz="2400" b="1" dirty="0">
              <a:solidFill>
                <a:srgbClr val="0070C0"/>
              </a:solidFill>
              <a:latin typeface="+mj-lt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ru-RU" sz="2400" b="1" dirty="0">
              <a:solidFill>
                <a:srgbClr val="002060"/>
              </a:solidFill>
            </a:endParaRPr>
          </a:p>
          <a:p>
            <a:endParaRPr lang="en-US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Осмотр при помощи щелевой лампы">
            <a:extLst>
              <a:ext uri="{FF2B5EF4-FFF2-40B4-BE49-F238E27FC236}">
                <a16:creationId xmlns:a16="http://schemas.microsoft.com/office/drawing/2014/main" id="{4318FA20-6FA5-4F51-8657-C5E9B9CB46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339" y="0"/>
            <a:ext cx="921133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599E2D4-6722-4E33-A7AB-7D388D2FF780}"/>
              </a:ext>
            </a:extLst>
          </p:cNvPr>
          <p:cNvSpPr/>
          <p:nvPr/>
        </p:nvSpPr>
        <p:spPr>
          <a:xfrm>
            <a:off x="2981821" y="3244334"/>
            <a:ext cx="31803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7030A0"/>
                </a:solidFill>
              </a:rPr>
              <a:t>Тонометр </a:t>
            </a:r>
            <a:r>
              <a:rPr lang="ru-RU" b="1" dirty="0" err="1">
                <a:solidFill>
                  <a:srgbClr val="7030A0"/>
                </a:solidFill>
              </a:rPr>
              <a:t>офтальмологиялы</a:t>
            </a:r>
            <a:r>
              <a:rPr lang="kk-KZ" b="1" dirty="0">
                <a:solidFill>
                  <a:srgbClr val="7030A0"/>
                </a:solidFill>
              </a:rPr>
              <a:t>қ</a:t>
            </a:r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8829347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Распродаём Щелевая лампа ЩЛ-2Б ЩЛТ-У4.2 и другое б/у мед.оборудование,  офтальмология, микроскопы, нал.безнал, Москва">
            <a:extLst>
              <a:ext uri="{FF2B5EF4-FFF2-40B4-BE49-F238E27FC236}">
                <a16:creationId xmlns:a16="http://schemas.microsoft.com/office/drawing/2014/main" id="{4DA1E63B-B715-465D-AFF1-359FA01D02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13404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поиск">
            <a:extLst>
              <a:ext uri="{FF2B5EF4-FFF2-40B4-BE49-F238E27FC236}">
                <a16:creationId xmlns:a16="http://schemas.microsoft.com/office/drawing/2014/main" id="{92553E68-D108-4AD6-B3E3-A3DBE4F03A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316" y="0"/>
            <a:ext cx="920931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63942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Изменение глазного дна в пожилом возрасте. Как правильно ухаживать за  глазами после 45 лет">
            <a:extLst>
              <a:ext uri="{FF2B5EF4-FFF2-40B4-BE49-F238E27FC236}">
                <a16:creationId xmlns:a16="http://schemas.microsoft.com/office/drawing/2014/main" id="{EF6FB8B6-C3CF-47B8-ABAE-3849136849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86627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rgbClr val="7030A0"/>
                </a:solidFill>
              </a:rPr>
              <a:t>Тонометр </a:t>
            </a:r>
            <a:r>
              <a:rPr lang="ru-RU" b="1" dirty="0" err="1">
                <a:solidFill>
                  <a:srgbClr val="7030A0"/>
                </a:solidFill>
              </a:rPr>
              <a:t>офтальмологиялы</a:t>
            </a:r>
            <a:r>
              <a:rPr lang="kk-KZ" b="1" dirty="0">
                <a:solidFill>
                  <a:srgbClr val="7030A0"/>
                </a:solidFill>
              </a:rPr>
              <a:t>қ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41986" name="AutoShape 2" descr="Картинки по запросу &quot;наборы пробы очковых линз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988" name="AutoShape 4" descr="Картинки по запросу &quot;наборы пробы очковых линз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5058" name="AutoShape 2" descr="Картинки по запросу &quot;щелевые лампы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5060" name="AutoShape 4" descr="Картинки по запросу &quot;щелевые лампы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6082" name="Picture 2" descr="Картинки по запросу &quot;тонометры офтальмологические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857364"/>
            <a:ext cx="2643206" cy="2786082"/>
          </a:xfrm>
          <a:prstGeom prst="rect">
            <a:avLst/>
          </a:prstGeom>
          <a:noFill/>
        </p:spPr>
      </p:pic>
      <p:pic>
        <p:nvPicPr>
          <p:cNvPr id="46084" name="Picture 4" descr="Картинки по запросу &quot;тонометры офтальмологические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1214422"/>
            <a:ext cx="3857632" cy="42148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32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7030A0"/>
                </a:solidFill>
              </a:rPr>
              <a:t>Тонометр </a:t>
            </a:r>
            <a:r>
              <a:rPr lang="ru-RU" b="1" dirty="0" err="1">
                <a:solidFill>
                  <a:srgbClr val="7030A0"/>
                </a:solidFill>
              </a:rPr>
              <a:t>офтальмологиялы</a:t>
            </a:r>
            <a:r>
              <a:rPr lang="kk-KZ" b="1" dirty="0">
                <a:solidFill>
                  <a:srgbClr val="7030A0"/>
                </a:solidFill>
              </a:rPr>
              <a:t>қ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41986" name="AutoShape 2" descr="Картинки по запросу &quot;наборы пробы очковых линз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988" name="AutoShape 4" descr="Картинки по запросу &quot;наборы пробы очковых линз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5058" name="AutoShape 2" descr="Картинки по запросу &quot;щелевые лампы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5060" name="AutoShape 4" descr="Картинки по запросу &quot;щелевые лампы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7106" name="Picture 2" descr="Картинки по запросу &quot;тонометры офтальмологические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85794"/>
            <a:ext cx="9144000" cy="60722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32"/>
          </a:xfrm>
        </p:spPr>
        <p:txBody>
          <a:bodyPr>
            <a:normAutofit fontScale="90000"/>
          </a:bodyPr>
          <a:lstStyle/>
          <a:p>
            <a:br>
              <a:rPr lang="ru-RU" b="1" dirty="0">
                <a:solidFill>
                  <a:srgbClr val="7030A0"/>
                </a:solidFill>
              </a:rPr>
            </a:br>
            <a:r>
              <a:rPr lang="ru-RU" b="1" dirty="0">
                <a:solidFill>
                  <a:srgbClr val="7030A0"/>
                </a:solidFill>
              </a:rPr>
              <a:t>Лазерное  офтальмологические оборудование</a:t>
            </a:r>
          </a:p>
        </p:txBody>
      </p:sp>
      <p:sp>
        <p:nvSpPr>
          <p:cNvPr id="41986" name="AutoShape 2" descr="Картинки по запросу &quot;наборы пробы очковых линз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988" name="AutoShape 4" descr="Картинки по запросу &quot;наборы пробы очковых линз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5058" name="AutoShape 2" descr="Картинки по запросу &quot;щелевые лампы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5060" name="AutoShape 4" descr="Картинки по запросу &quot;щелевые лампы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8130" name="Picture 2" descr="Картинки по запросу &quot;лазернное  офтальмологические оборудование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428736"/>
            <a:ext cx="6643734" cy="5143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Картинки по запросу глазные эмоции радости у дете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Картинки по запросу глазные эмоции радости у дете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28802"/>
            <a:ext cx="9144000" cy="39719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slide-share.ru/image/1271230.jpe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0665972-4D21-448B-B89F-6A23AC91031D}"/>
              </a:ext>
            </a:extLst>
          </p:cNvPr>
          <p:cNvSpPr/>
          <p:nvPr/>
        </p:nvSpPr>
        <p:spPr>
          <a:xfrm>
            <a:off x="0" y="-171400"/>
            <a:ext cx="9144000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dirty="0">
                <a:solidFill>
                  <a:srgbClr val="7030A0"/>
                </a:solidFill>
                <a:latin typeface="Arial Black" panose="020B0A04020102020204" pitchFamily="34" charset="0"/>
              </a:rPr>
              <a:t>   </a:t>
            </a:r>
            <a:r>
              <a:rPr lang="ru-RU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algn="just"/>
            <a:r>
              <a:rPr lang="ru-RU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Дүниежүзілік</a:t>
            </a:r>
            <a:r>
              <a:rPr lang="ru-RU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денсаулық</a:t>
            </a:r>
            <a:r>
              <a:rPr lang="ru-RU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сақтау</a:t>
            </a:r>
            <a:r>
              <a:rPr lang="ru-RU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ұйымының</a:t>
            </a:r>
            <a:r>
              <a:rPr lang="ru-RU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мәліметтері</a:t>
            </a:r>
            <a:r>
              <a:rPr lang="ru-RU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әлемде</a:t>
            </a:r>
            <a:r>
              <a:rPr lang="ru-RU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кем </a:t>
            </a:r>
            <a:r>
              <a:rPr lang="ru-RU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дегенде</a:t>
            </a:r>
            <a:r>
              <a:rPr lang="ru-RU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2,2 миллиард </a:t>
            </a:r>
            <a:r>
              <a:rPr lang="ru-RU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адам</a:t>
            </a:r>
            <a:r>
              <a:rPr lang="ru-RU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көру</a:t>
            </a:r>
            <a:r>
              <a:rPr lang="ru-RU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қабілетінің</a:t>
            </a:r>
            <a:r>
              <a:rPr lang="ru-RU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нашарлауынан</a:t>
            </a:r>
            <a:r>
              <a:rPr lang="ru-RU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зардап</a:t>
            </a:r>
            <a:r>
              <a:rPr lang="ru-RU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шегеді</a:t>
            </a:r>
            <a:r>
              <a:rPr lang="ru-RU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endParaRPr lang="ru-RU" sz="32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соқырлық</a:t>
            </a:r>
            <a:r>
              <a:rPr lang="ru-RU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Сахараның</a:t>
            </a:r>
            <a:r>
              <a:rPr lang="ru-RU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оңтүстігіндегі</a:t>
            </a:r>
            <a:r>
              <a:rPr lang="ru-RU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Африка мен </a:t>
            </a:r>
            <a:r>
              <a:rPr lang="ru-RU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Оңтүстік</a:t>
            </a:r>
            <a:r>
              <a:rPr lang="ru-RU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Азияда</a:t>
            </a:r>
            <a:r>
              <a:rPr lang="ru-RU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соқырлық</a:t>
            </a:r>
            <a:r>
              <a:rPr lang="ru-RU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табысы</a:t>
            </a:r>
            <a:r>
              <a:rPr lang="ru-RU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жоғары</a:t>
            </a:r>
            <a:r>
              <a:rPr lang="ru-RU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елдерге</a:t>
            </a:r>
            <a:r>
              <a:rPr lang="ru-RU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қарағанда</a:t>
            </a:r>
            <a:r>
              <a:rPr lang="ru-RU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ru-RU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есе</a:t>
            </a:r>
            <a:r>
              <a:rPr lang="ru-RU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жиі</a:t>
            </a:r>
            <a:r>
              <a:rPr lang="ru-RU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кездеседі</a:t>
            </a:r>
            <a:r>
              <a:rPr lang="ru-RU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«65 миллион </a:t>
            </a:r>
            <a:r>
              <a:rPr lang="ru-RU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зағип</a:t>
            </a:r>
            <a:r>
              <a:rPr lang="ru-RU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адамды</a:t>
            </a:r>
            <a:r>
              <a:rPr lang="ru-RU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қарапайым</a:t>
            </a:r>
            <a:r>
              <a:rPr lang="ru-RU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катаракта </a:t>
            </a:r>
            <a:r>
              <a:rPr lang="ru-RU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операциясы</a:t>
            </a:r>
            <a:r>
              <a:rPr lang="ru-RU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арқылы</a:t>
            </a:r>
            <a:r>
              <a:rPr lang="ru-RU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дертінен</a:t>
            </a:r>
            <a:r>
              <a:rPr lang="ru-RU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айықтыруға</a:t>
            </a:r>
            <a:r>
              <a:rPr lang="ru-RU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болады</a:t>
            </a:r>
            <a:r>
              <a:rPr lang="ru-RU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KZ" sz="32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38077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otvet.imgsmail.ru/download/1566a01c05c1cd8a644397f4fbb9998a_h-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fs01.urokinachalki.ru/e/000ed0-004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AutoShape 4" descr="Картинки по запросу гнойные коньюктивит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966" name="AutoShape 6" descr="Картинки по запросу гнойные коньюктивит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968" name="AutoShape 8" descr="Картинки по запросу гнойные коньюктивит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70" name="Picture 10" descr="Картинки по запросу гнойные коньюктивит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AutoShape 4" descr="Картинки по запросу гнойные коньюктивит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966" name="AutoShape 6" descr="Картинки по запросу гнойные коньюктивит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968" name="AutoShape 8" descr="Картинки по запросу гнойные коньюктивит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5058" name="Picture 2" descr="Картинки по запросу гнойные коньюктивит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/>
              <a:t>Гонорея глаз, гнойный (трахома)</a:t>
            </a:r>
            <a:endParaRPr lang="ru-RU" dirty="0"/>
          </a:p>
        </p:txBody>
      </p:sp>
      <p:pic>
        <p:nvPicPr>
          <p:cNvPr id="4" name="Picture 2" descr="Картинки по запросу гнойные коньюктивит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85860"/>
            <a:ext cx="9144000" cy="41434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/>
              <a:t>Катаракта глаз</a:t>
            </a:r>
            <a:endParaRPr lang="ru-RU" dirty="0"/>
          </a:p>
        </p:txBody>
      </p:sp>
      <p:pic>
        <p:nvPicPr>
          <p:cNvPr id="50180" name="Picture 4" descr="Картинки по запросу катаракта  глазу  у челове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2984"/>
            <a:ext cx="9144000" cy="57150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/>
              <a:t>Катаракта глаз</a:t>
            </a:r>
            <a:endParaRPr lang="ru-RU" dirty="0"/>
          </a:p>
        </p:txBody>
      </p:sp>
      <p:pic>
        <p:nvPicPr>
          <p:cNvPr id="50178" name="Picture 2" descr="Картинки по запросу катаракта  глазу  у челове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2984"/>
            <a:ext cx="9144000" cy="57150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/>
              <a:t>Глаукома  глаз</a:t>
            </a:r>
            <a:endParaRPr lang="ru-RU" dirty="0"/>
          </a:p>
        </p:txBody>
      </p:sp>
      <p:pic>
        <p:nvPicPr>
          <p:cNvPr id="53250" name="Picture 2" descr="Картинки по запросу глаукома глазу  у челове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57298"/>
            <a:ext cx="9144000" cy="55007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/>
              <a:t>Глаукома  глаз</a:t>
            </a:r>
            <a:endParaRPr lang="ru-RU" dirty="0"/>
          </a:p>
        </p:txBody>
      </p:sp>
      <p:pic>
        <p:nvPicPr>
          <p:cNvPr id="6146" name="Picture 2" descr="Биомикроскопия глазного дна">
            <a:extLst>
              <a:ext uri="{FF2B5EF4-FFF2-40B4-BE49-F238E27FC236}">
                <a16:creationId xmlns:a16="http://schemas.microsoft.com/office/drawing/2014/main" id="{DF8D8BEF-F070-41D1-A1F3-1E9DFB038D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4304"/>
            <a:ext cx="9144000" cy="5593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031686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/>
              <a:t>Косоглазие сходящее</a:t>
            </a:r>
            <a:endParaRPr lang="ru-RU" dirty="0"/>
          </a:p>
        </p:txBody>
      </p:sp>
      <p:pic>
        <p:nvPicPr>
          <p:cNvPr id="54276" name="Picture 4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85860"/>
            <a:ext cx="9144000" cy="55721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6B4D5C9-DB52-4628-A06B-AE5A15651249}"/>
              </a:ext>
            </a:extLst>
          </p:cNvPr>
          <p:cNvSpPr/>
          <p:nvPr/>
        </p:nvSpPr>
        <p:spPr>
          <a:xfrm>
            <a:off x="0" y="0"/>
            <a:ext cx="9144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err="1">
                <a:solidFill>
                  <a:srgbClr val="00B0F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Көру</a:t>
            </a:r>
            <a:r>
              <a:rPr lang="ru-RU" sz="3200" b="1" dirty="0">
                <a:solidFill>
                  <a:srgbClr val="00B0F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B0F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мүшелерінің</a:t>
            </a:r>
            <a:r>
              <a:rPr lang="ru-RU" sz="3200" b="1" dirty="0">
                <a:solidFill>
                  <a:srgbClr val="00B0F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B0F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патологиясының</a:t>
            </a:r>
            <a:r>
              <a:rPr lang="ru-RU" sz="3200" b="1" dirty="0">
                <a:solidFill>
                  <a:srgbClr val="00B0F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B0F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құрылымы</a:t>
            </a:r>
            <a:endParaRPr lang="ru-RU" sz="3200" b="1" dirty="0">
              <a:solidFill>
                <a:srgbClr val="00B0F0"/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түзетілмеген</a:t>
            </a:r>
            <a:r>
              <a:rPr lang="ru-RU" sz="3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сыну </a:t>
            </a:r>
            <a:r>
              <a:rPr lang="ru-RU" sz="32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қателеріне</a:t>
            </a:r>
            <a:r>
              <a:rPr lang="ru-RU" sz="3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байланысты</a:t>
            </a:r>
            <a:r>
              <a:rPr lang="ru-RU" sz="3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орташа</a:t>
            </a:r>
            <a:r>
              <a:rPr lang="ru-RU" sz="3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r>
              <a:rPr lang="ru-RU" sz="3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ауыр</a:t>
            </a:r>
            <a:r>
              <a:rPr lang="ru-RU" sz="3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қашықтықтан</a:t>
            </a:r>
            <a:r>
              <a:rPr lang="ru-RU" sz="3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көру</a:t>
            </a:r>
            <a:r>
              <a:rPr lang="ru-RU" sz="3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қабілетінің</a:t>
            </a:r>
            <a:r>
              <a:rPr lang="ru-RU" sz="3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бұзылуы</a:t>
            </a:r>
            <a:r>
              <a:rPr lang="ru-RU" sz="3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r>
              <a:rPr lang="ru-RU" sz="3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соқырлықпен</a:t>
            </a:r>
            <a:r>
              <a:rPr lang="ru-RU" sz="3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ауыратындар</a:t>
            </a:r>
            <a:r>
              <a:rPr lang="ru-RU" sz="3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(88,4 млн);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катаракта (94 млн);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глаукома (7,7 млн);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32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қасаң</a:t>
            </a:r>
            <a:r>
              <a:rPr lang="ru-RU" sz="3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қабықтың</a:t>
            </a:r>
            <a:r>
              <a:rPr lang="ru-RU" sz="3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бұлыңғырлануы</a:t>
            </a:r>
            <a:r>
              <a:rPr lang="ru-RU" sz="3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(4,2 млн);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32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диабеттік</a:t>
            </a:r>
            <a:r>
              <a:rPr lang="ru-RU" sz="3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ретинопатия (3,9 млн);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трахома (2 миллион);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32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түзетілмеген</a:t>
            </a:r>
            <a:r>
              <a:rPr lang="ru-RU" sz="3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пресбиопияға</a:t>
            </a:r>
            <a:r>
              <a:rPr lang="ru-RU" sz="3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байланысты</a:t>
            </a:r>
            <a:r>
              <a:rPr lang="ru-RU" sz="3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жақын</a:t>
            </a:r>
            <a:r>
              <a:rPr lang="ru-RU" sz="3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көру</a:t>
            </a:r>
            <a:r>
              <a:rPr lang="ru-RU" sz="3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қабілетінің</a:t>
            </a:r>
            <a:r>
              <a:rPr lang="ru-RU" sz="3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бұзылуы</a:t>
            </a:r>
            <a:r>
              <a:rPr lang="ru-RU" sz="3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(826 млн.)</a:t>
            </a:r>
            <a:endParaRPr lang="ru-KZ" sz="32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112233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/>
              <a:t>Косоглазие расходящее</a:t>
            </a:r>
            <a:endParaRPr lang="ru-RU" dirty="0"/>
          </a:p>
        </p:txBody>
      </p:sp>
      <p:pic>
        <p:nvPicPr>
          <p:cNvPr id="55298" name="Picture 2" descr="Картинки по запросу косоглазие  у челове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57298"/>
            <a:ext cx="9144000" cy="55007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Картинки по запросу куриная слепота  у челове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/>
              <a:t>Гонорея глаз, гнойный (трахома)</a:t>
            </a:r>
            <a:endParaRPr lang="ru-RU" dirty="0"/>
          </a:p>
        </p:txBody>
      </p:sp>
      <p:pic>
        <p:nvPicPr>
          <p:cNvPr id="47106" name="Picture 2" descr="Картинки по запросу гонорейные  коньюктивит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57298"/>
            <a:ext cx="9144000" cy="55007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/>
              <a:t>Бельмо  глаз</a:t>
            </a:r>
            <a:endParaRPr lang="ru-RU" dirty="0"/>
          </a:p>
        </p:txBody>
      </p:sp>
      <p:pic>
        <p:nvPicPr>
          <p:cNvPr id="49156" name="Picture 4" descr="Картинки по запросу бельмо на глазу у челове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14422"/>
            <a:ext cx="9144000" cy="56435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k-KZ" dirty="0"/>
              <a:t>Анамолия развития глаз</a:t>
            </a:r>
            <a:endParaRPr lang="ru-RU" dirty="0"/>
          </a:p>
        </p:txBody>
      </p:sp>
      <p:pic>
        <p:nvPicPr>
          <p:cNvPr id="48130" name="Picture 2" descr="Картинки по запросу аномалии развития глаз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357298"/>
            <a:ext cx="3238490" cy="2428868"/>
          </a:xfrm>
          <a:prstGeom prst="rect">
            <a:avLst/>
          </a:prstGeom>
          <a:noFill/>
        </p:spPr>
      </p:pic>
      <p:pic>
        <p:nvPicPr>
          <p:cNvPr id="48132" name="Picture 4" descr="Картинки по запросу аномалии развития глаз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928803"/>
            <a:ext cx="2443214" cy="1628810"/>
          </a:xfrm>
          <a:prstGeom prst="rect">
            <a:avLst/>
          </a:prstGeom>
          <a:noFill/>
        </p:spPr>
      </p:pic>
      <p:pic>
        <p:nvPicPr>
          <p:cNvPr id="48134" name="Picture 6" descr="Похожее изображение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4071942"/>
            <a:ext cx="2848712" cy="2042472"/>
          </a:xfrm>
          <a:prstGeom prst="rect">
            <a:avLst/>
          </a:prstGeom>
          <a:noFill/>
        </p:spPr>
      </p:pic>
      <p:pic>
        <p:nvPicPr>
          <p:cNvPr id="48136" name="Picture 8" descr="Похожее изображение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4071942"/>
            <a:ext cx="2599766" cy="20029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B050"/>
                </a:solidFill>
              </a:rPr>
              <a:t>Пластические операции на органах зрения</a:t>
            </a:r>
          </a:p>
        </p:txBody>
      </p:sp>
      <p:pic>
        <p:nvPicPr>
          <p:cNvPr id="57346" name="Picture 2" descr="Картинки по запросу &quot;пластические операции на органах зрения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71613"/>
            <a:ext cx="3643306" cy="2357454"/>
          </a:xfrm>
          <a:prstGeom prst="rect">
            <a:avLst/>
          </a:prstGeom>
          <a:noFill/>
        </p:spPr>
      </p:pic>
      <p:pic>
        <p:nvPicPr>
          <p:cNvPr id="57348" name="Picture 4" descr="Картинки по запросу &quot;пластические операции на органах зрения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1571612"/>
            <a:ext cx="3643338" cy="2357453"/>
          </a:xfrm>
          <a:prstGeom prst="rect">
            <a:avLst/>
          </a:prstGeom>
          <a:noFill/>
        </p:spPr>
      </p:pic>
      <p:pic>
        <p:nvPicPr>
          <p:cNvPr id="57350" name="Picture 6" descr="Картинки по запросу &quot;пластические операции на органах зрения&quot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000504"/>
            <a:ext cx="3643306" cy="2857496"/>
          </a:xfrm>
          <a:prstGeom prst="rect">
            <a:avLst/>
          </a:prstGeom>
          <a:noFill/>
        </p:spPr>
      </p:pic>
      <p:pic>
        <p:nvPicPr>
          <p:cNvPr id="57352" name="Picture 8" descr="Картинки по запросу &quot;пластические операции на органах зрения&quot;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29124" y="4000505"/>
            <a:ext cx="3643338" cy="28574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k-KZ" dirty="0"/>
              <a:t>Профессор Федоровтың клиникасы</a:t>
            </a:r>
            <a:endParaRPr lang="ru-RU" dirty="0"/>
          </a:p>
        </p:txBody>
      </p:sp>
      <p:pic>
        <p:nvPicPr>
          <p:cNvPr id="54274" name="Picture 2" descr="Картинки по запросу &quot;клиниика офтальмолога федорова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14422"/>
            <a:ext cx="9144000" cy="56435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Картинки по запросу &quot;институт глазных болезней алматы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720" y="2646878"/>
            <a:ext cx="885828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Georgia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Georgia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 err="1">
                <a:solidFill>
                  <a:srgbClr val="002060"/>
                </a:solidFill>
                <a:latin typeface="Georgia" pitchFamily="18" charset="0"/>
              </a:rPr>
              <a:t>Назарларыңызға</a:t>
            </a:r>
            <a:r>
              <a:rPr lang="ru-RU" sz="4000" b="1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4000" b="1" dirty="0" err="1">
                <a:solidFill>
                  <a:srgbClr val="002060"/>
                </a:solidFill>
                <a:latin typeface="Georgia" pitchFamily="18" charset="0"/>
              </a:rPr>
              <a:t>рахмет</a:t>
            </a:r>
            <a:r>
              <a:rPr lang="ru-RU" sz="4000" b="1" dirty="0">
                <a:solidFill>
                  <a:srgbClr val="002060"/>
                </a:solidFill>
                <a:latin typeface="Georgia" pitchFamily="18" charset="0"/>
              </a:rPr>
              <a:t>!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k-KZ" dirty="0"/>
              <a:t>Көз жанары – адамның бет айнасы</a:t>
            </a:r>
            <a:endParaRPr lang="ru-RU" dirty="0"/>
          </a:p>
        </p:txBody>
      </p:sp>
      <p:pic>
        <p:nvPicPr>
          <p:cNvPr id="39940" name="Picture 4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357298"/>
            <a:ext cx="7429552" cy="55007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Похожее изображени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B0F0"/>
                </a:solidFill>
              </a:rPr>
              <a:t>Офтальмоскопы</a:t>
            </a:r>
          </a:p>
        </p:txBody>
      </p:sp>
      <p:pic>
        <p:nvPicPr>
          <p:cNvPr id="3" name="Picture 6" descr="Картинки по запросу &quot;офтальмосопы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1428736"/>
            <a:ext cx="4128532" cy="5429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B0F0"/>
                </a:solidFill>
              </a:rPr>
              <a:t>Офтальмоскопы</a:t>
            </a:r>
          </a:p>
        </p:txBody>
      </p:sp>
      <p:pic>
        <p:nvPicPr>
          <p:cNvPr id="5" name="Picture 4" descr="Картинки по запросу &quot;офтальмосопы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1428736"/>
            <a:ext cx="4733925" cy="4762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B0F0"/>
                </a:solidFill>
              </a:rPr>
              <a:t>Офтальмоскопы</a:t>
            </a:r>
          </a:p>
        </p:txBody>
      </p:sp>
      <p:pic>
        <p:nvPicPr>
          <p:cNvPr id="38914" name="Picture 2" descr="Картинки по запросу &quot;офтальмосопы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672739"/>
            <a:ext cx="6357950" cy="51852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</TotalTime>
  <Words>358</Words>
  <Application>Microsoft Office PowerPoint</Application>
  <PresentationFormat>Экран (4:3)</PresentationFormat>
  <Paragraphs>63</Paragraphs>
  <Slides>48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48</vt:i4>
      </vt:variant>
    </vt:vector>
  </HeadingPairs>
  <TitlesOfParts>
    <vt:vector size="55" baseType="lpstr">
      <vt:lpstr>Arial</vt:lpstr>
      <vt:lpstr>Arial Black</vt:lpstr>
      <vt:lpstr>Calibri</vt:lpstr>
      <vt:lpstr>Georgia</vt:lpstr>
      <vt:lpstr>Palatino Linotype</vt:lpstr>
      <vt:lpstr>Times New Roman</vt:lpstr>
      <vt:lpstr>Тема Office</vt:lpstr>
      <vt:lpstr> </vt:lpstr>
      <vt:lpstr>Презентация PowerPoint</vt:lpstr>
      <vt:lpstr>Презентация PowerPoint</vt:lpstr>
      <vt:lpstr>Презентация PowerPoint</vt:lpstr>
      <vt:lpstr>Көз жанары – адамның бет айнасы</vt:lpstr>
      <vt:lpstr>Презентация PowerPoint</vt:lpstr>
      <vt:lpstr>Офтальмоскопы</vt:lpstr>
      <vt:lpstr>Офтальмоскопы</vt:lpstr>
      <vt:lpstr>Офтальмоскопы</vt:lpstr>
      <vt:lpstr>Презентация PowerPoint</vt:lpstr>
      <vt:lpstr>Набор офтальмологических пробных очковых линз</vt:lpstr>
      <vt:lpstr>Көру қабілетін анықтайтын проекторлар</vt:lpstr>
      <vt:lpstr>Көздің қысымын анықтайтын құралғылар</vt:lpstr>
      <vt:lpstr>Көздің қысымын анықтайтын құралғылар</vt:lpstr>
      <vt:lpstr>Көздің қысымын анықтайтын құралғылар</vt:lpstr>
      <vt:lpstr>Көздің қысымын анықтайтын құралғылар</vt:lpstr>
      <vt:lpstr>Диоптриметр</vt:lpstr>
      <vt:lpstr>Авторефрактометры</vt:lpstr>
      <vt:lpstr>Саңылау шамдары</vt:lpstr>
      <vt:lpstr>Презентация PowerPoint</vt:lpstr>
      <vt:lpstr>Презентация PowerPoint</vt:lpstr>
      <vt:lpstr>Презентация PowerPoint</vt:lpstr>
      <vt:lpstr>Презентация PowerPoint</vt:lpstr>
      <vt:lpstr>Тонометр офтальмологиялық</vt:lpstr>
      <vt:lpstr>Тонометр офтальмологиялық</vt:lpstr>
      <vt:lpstr> Лазерное  офтальмологические оборудование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Гонорея глаз, гнойный (трахома)</vt:lpstr>
      <vt:lpstr>Катаракта глаз</vt:lpstr>
      <vt:lpstr>Катаракта глаз</vt:lpstr>
      <vt:lpstr>Глаукома  глаз</vt:lpstr>
      <vt:lpstr>Глаукома  глаз</vt:lpstr>
      <vt:lpstr>Косоглазие сходящее</vt:lpstr>
      <vt:lpstr>Косоглазие расходящее</vt:lpstr>
      <vt:lpstr>Презентация PowerPoint</vt:lpstr>
      <vt:lpstr>Гонорея глаз, гнойный (трахома)</vt:lpstr>
      <vt:lpstr>Бельмо  глаз</vt:lpstr>
      <vt:lpstr>Анамолия развития глаз</vt:lpstr>
      <vt:lpstr>Пластические операции на органах зрения</vt:lpstr>
      <vt:lpstr>Профессор Федоровтың клиникасы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Витамины</dc:title>
  <dc:creator>Оралбай Дарменов</dc:creator>
  <cp:lastModifiedBy>Дарменов Оралбай</cp:lastModifiedBy>
  <cp:revision>55</cp:revision>
  <dcterms:created xsi:type="dcterms:W3CDTF">2019-09-15T10:16:22Z</dcterms:created>
  <dcterms:modified xsi:type="dcterms:W3CDTF">2025-01-09T05:08:07Z</dcterms:modified>
</cp:coreProperties>
</file>